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9.jpg" ContentType="image/gif"/>
  <Override PartName="/ppt/media/image31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4" r:id="rId2"/>
    <p:sldId id="263" r:id="rId3"/>
    <p:sldId id="274" r:id="rId4"/>
    <p:sldId id="257" r:id="rId5"/>
    <p:sldId id="258" r:id="rId6"/>
    <p:sldId id="259" r:id="rId7"/>
    <p:sldId id="309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1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72" r:id="rId3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6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F5E6B-3A67-4CE1-B8D5-387D56D4865E}" type="datetimeFigureOut">
              <a:rPr lang="es-MX" smtClean="0"/>
              <a:t>24/03/2014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4474D-3946-4162-98F7-A4BF201BD8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61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100B59-D497-4A79-9962-D757FBFD71C9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65E5B-F914-4429-9E33-7456EC1E740A}" type="datetimeFigureOut">
              <a:rPr lang="es-MX" smtClean="0"/>
              <a:pPr/>
              <a:t>24/03/2014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10" Type="http://schemas.openxmlformats.org/officeDocument/2006/relationships/image" Target="../media/image19.png"/><Relationship Id="rId4" Type="http://schemas.openxmlformats.org/officeDocument/2006/relationships/image" Target="../media/image20.gif"/><Relationship Id="rId9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Relationship Id="rId9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10" Type="http://schemas.openxmlformats.org/officeDocument/2006/relationships/image" Target="../media/image19.png"/><Relationship Id="rId4" Type="http://schemas.openxmlformats.org/officeDocument/2006/relationships/image" Target="../media/image20.gif"/><Relationship Id="rId9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jp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6.gif"/><Relationship Id="rId5" Type="http://schemas.openxmlformats.org/officeDocument/2006/relationships/image" Target="../media/image22.gif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Relationship Id="rId9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gif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2.gif"/><Relationship Id="rId11" Type="http://schemas.openxmlformats.org/officeDocument/2006/relationships/image" Target="../media/image33.jpg"/><Relationship Id="rId5" Type="http://schemas.openxmlformats.org/officeDocument/2006/relationships/image" Target="../media/image21.gif"/><Relationship Id="rId10" Type="http://schemas.openxmlformats.org/officeDocument/2006/relationships/image" Target="../media/image19.png"/><Relationship Id="rId4" Type="http://schemas.openxmlformats.org/officeDocument/2006/relationships/image" Target="../media/image20.gif"/><Relationship Id="rId9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gif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Relationship Id="rId9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jp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7.gif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10" Type="http://schemas.openxmlformats.org/officeDocument/2006/relationships/image" Target="../media/image19.png"/><Relationship Id="rId4" Type="http://schemas.openxmlformats.org/officeDocument/2006/relationships/image" Target="../media/image20.gif"/><Relationship Id="rId9" Type="http://schemas.openxmlformats.org/officeDocument/2006/relationships/image" Target="../media/image35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 JPG.jpg"/>
          <p:cNvPicPr/>
          <p:nvPr/>
        </p:nvPicPr>
        <p:blipFill>
          <a:blip r:embed="rId2" cstate="print"/>
          <a:srcRect l="34974" t="22000" r="34137" b="26320"/>
          <a:stretch>
            <a:fillRect/>
          </a:stretch>
        </p:blipFill>
        <p:spPr>
          <a:xfrm>
            <a:off x="8244408" y="404664"/>
            <a:ext cx="676906" cy="887342"/>
          </a:xfrm>
          <a:prstGeom prst="rect">
            <a:avLst/>
          </a:prstGeom>
        </p:spPr>
      </p:pic>
      <p:pic>
        <p:nvPicPr>
          <p:cNvPr id="11266" name="Picture 2" descr="Logo UAE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163766" cy="144016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75656" y="548680"/>
            <a:ext cx="66247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UNIVERSIDAD AUTÓNOMA DEL ESTADO DE HIDALGO</a:t>
            </a:r>
          </a:p>
          <a:p>
            <a:pPr algn="ctr"/>
            <a:r>
              <a:rPr lang="es-MX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ESCUELA SUPERIOR DE ZIMAPÁN</a:t>
            </a:r>
            <a:endParaRPr lang="es-MX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79712" y="2564904"/>
            <a:ext cx="540060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Licenciatura en Derecho</a:t>
            </a:r>
          </a:p>
          <a:p>
            <a:pPr algn="ctr"/>
            <a:endParaRPr lang="es-MX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Tema: «El Juicio Oral en el nuevo Sistema de Justicia Penal»</a:t>
            </a:r>
            <a:endParaRPr lang="es-MX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Lic. Noemí Romero Arciniega</a:t>
            </a:r>
          </a:p>
          <a:p>
            <a:pPr algn="ctr"/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Enero – Junio 2014</a:t>
            </a:r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5656" y="404664"/>
            <a:ext cx="568863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3.- MECANISMOS ALTERNATIVOS DE SOLUCION DE CONTROVERSIAS</a:t>
            </a:r>
          </a:p>
        </p:txBody>
      </p:sp>
      <p:sp>
        <p:nvSpPr>
          <p:cNvPr id="5123" name="2 Rectángulo"/>
          <p:cNvSpPr>
            <a:spLocks noChangeArrowheads="1"/>
          </p:cNvSpPr>
          <p:nvPr/>
        </p:nvSpPr>
        <p:spPr bwMode="auto">
          <a:xfrm>
            <a:off x="684213" y="1606550"/>
            <a:ext cx="30241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MX" sz="1400">
                <a:cs typeface="Arial" charset="0"/>
              </a:rPr>
              <a:t>Actualmente la justicia penal llega a ser una pesadilla para aquellos que han sido víctimas de un delito. </a:t>
            </a:r>
          </a:p>
        </p:txBody>
      </p:sp>
      <p:sp>
        <p:nvSpPr>
          <p:cNvPr id="5124" name="4 Rectángulo"/>
          <p:cNvSpPr>
            <a:spLocks noChangeArrowheads="1"/>
          </p:cNvSpPr>
          <p:nvPr/>
        </p:nvSpPr>
        <p:spPr bwMode="auto">
          <a:xfrm>
            <a:off x="4572000" y="3933825"/>
            <a:ext cx="36004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MX" sz="1400">
                <a:cs typeface="Arial" charset="0"/>
              </a:rPr>
              <a:t>Para resolver asuntos como el anterior y muchos otros, se han incorporado a nivel constitucional, los mecanismos alternativos de resolución de controversias, como la mediación o la conciliación.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55" y="2561274"/>
            <a:ext cx="4541646" cy="4296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16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87824" y="476672"/>
            <a:ext cx="29803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4.- Crear un Juez de Control.</a:t>
            </a:r>
          </a:p>
        </p:txBody>
      </p:sp>
      <p:sp>
        <p:nvSpPr>
          <p:cNvPr id="6147" name="2 Rectángulo"/>
          <p:cNvSpPr>
            <a:spLocks noChangeArrowheads="1"/>
          </p:cNvSpPr>
          <p:nvPr/>
        </p:nvSpPr>
        <p:spPr bwMode="auto">
          <a:xfrm>
            <a:off x="250825" y="4941888"/>
            <a:ext cx="30972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MX" sz="1400">
                <a:cs typeface="Arial" charset="0"/>
              </a:rPr>
              <a:t>Los poderes judiciales (tribunales), tanto el federal  como  los  de  las  entidades federativas, deberán crear la figura del juez de control.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0126" y="828688"/>
            <a:ext cx="5057649" cy="3890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55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39788"/>
            <a:ext cx="497205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27849" y="404664"/>
            <a:ext cx="36903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5.- ABREVIAR EL PROCESO PENAL</a:t>
            </a:r>
          </a:p>
        </p:txBody>
      </p:sp>
      <p:sp>
        <p:nvSpPr>
          <p:cNvPr id="7172" name="2 Rectángulo"/>
          <p:cNvSpPr>
            <a:spLocks noChangeArrowheads="1"/>
          </p:cNvSpPr>
          <p:nvPr/>
        </p:nvSpPr>
        <p:spPr bwMode="auto">
          <a:xfrm>
            <a:off x="4754563" y="1036638"/>
            <a:ext cx="36004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MX" sz="1400">
                <a:cs typeface="Arial" charset="0"/>
              </a:rPr>
              <a:t>Con la intención de evitar dilaciones dentro del proceso penal, y en concordancia con las prácticas   internacionales,   la   reforma contempla formas expeditas de terminar el proceso.</a:t>
            </a:r>
          </a:p>
        </p:txBody>
      </p:sp>
    </p:spTree>
    <p:extLst>
      <p:ext uri="{BB962C8B-B14F-4D97-AF65-F5344CB8AC3E}">
        <p14:creationId xmlns:p14="http://schemas.microsoft.com/office/powerpoint/2010/main" val="21515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23728" y="26064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6.- Proteger los derechos humanos 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los inculpados.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95288" y="1268413"/>
            <a:ext cx="3097212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Se  establece  la  presunción  de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inocencia mientras no se declare la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responsabilidad     del     imputado mediante sentencia.</a:t>
            </a:r>
          </a:p>
        </p:txBody>
      </p:sp>
      <p:sp>
        <p:nvSpPr>
          <p:cNvPr id="8196" name="3 Rectángulo"/>
          <p:cNvSpPr>
            <a:spLocks noChangeArrowheads="1"/>
          </p:cNvSpPr>
          <p:nvPr/>
        </p:nvSpPr>
        <p:spPr bwMode="auto">
          <a:xfrm>
            <a:off x="323850" y="2836863"/>
            <a:ext cx="31686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MX" sz="1400">
                <a:cs typeface="Arial" charset="0"/>
              </a:rPr>
              <a:t>Se establece que las sentencias que pongan fin a los procedimientos orales deberán ser explicadas por el juez en audiencia pública.</a:t>
            </a:r>
          </a:p>
        </p:txBody>
      </p:sp>
      <p:pic>
        <p:nvPicPr>
          <p:cNvPr id="8197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1196975"/>
            <a:ext cx="4608513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82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Rectángulo"/>
          <p:cNvSpPr>
            <a:spLocks noChangeArrowheads="1"/>
          </p:cNvSpPr>
          <p:nvPr/>
        </p:nvSpPr>
        <p:spPr bwMode="auto">
          <a:xfrm>
            <a:off x="2124075" y="333375"/>
            <a:ext cx="4572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MX" sz="1400">
                <a:cs typeface="Arial" charset="0"/>
              </a:rPr>
              <a:t>Se fortalece la garantía de defensa al quitarse la posibilidad de que la realice una “persona de confianza”, para establecer que sólo podrá realizarse a través de un experto en derecho, como lo es un abogado.</a:t>
            </a:r>
          </a:p>
        </p:txBody>
      </p:sp>
      <p:pic>
        <p:nvPicPr>
          <p:cNvPr id="9219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806575"/>
            <a:ext cx="4249738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8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598488"/>
            <a:ext cx="7145338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123728" y="260648"/>
            <a:ext cx="5688632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7.- Elevar a rango constitucional el arraigo.</a:t>
            </a:r>
          </a:p>
        </p:txBody>
      </p:sp>
      <p:sp>
        <p:nvSpPr>
          <p:cNvPr id="10244" name="2 Rectángulo"/>
          <p:cNvSpPr>
            <a:spLocks noChangeArrowheads="1"/>
          </p:cNvSpPr>
          <p:nvPr/>
        </p:nvSpPr>
        <p:spPr bwMode="auto">
          <a:xfrm>
            <a:off x="3779838" y="4868863"/>
            <a:ext cx="45720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MX" sz="1400">
                <a:cs typeface="Arial" charset="0"/>
              </a:rPr>
              <a:t>En muchas ocasiones, mientras se realiza la investigación  de  un delito,  quien  es investigado puede tratar de escapar, poner en peligro a la víctima, a la sociedad y a la investigación. Ello hace necesario arraigar a las personas que se presuman hayan Participado.</a:t>
            </a:r>
          </a:p>
        </p:txBody>
      </p:sp>
    </p:spTree>
    <p:extLst>
      <p:ext uri="{BB962C8B-B14F-4D97-AF65-F5344CB8AC3E}">
        <p14:creationId xmlns:p14="http://schemas.microsoft.com/office/powerpoint/2010/main" val="240314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38363"/>
            <a:ext cx="473392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3 Rectángulo"/>
          <p:cNvSpPr>
            <a:spLocks noChangeArrowheads="1"/>
          </p:cNvSpPr>
          <p:nvPr/>
        </p:nvSpPr>
        <p:spPr bwMode="auto">
          <a:xfrm>
            <a:off x="376238" y="1268413"/>
            <a:ext cx="38893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MX" sz="1400">
                <a:cs typeface="Arial" charset="0"/>
              </a:rPr>
              <a:t>Si cada estado de la república emite normas para perseguir a la delincuencia organizada, corremos el riesgo de que estas normas sean contradictorias y peor aunque unas anulen los efectos de las otras. </a:t>
            </a:r>
          </a:p>
        </p:txBody>
      </p:sp>
      <p:sp>
        <p:nvSpPr>
          <p:cNvPr id="11268" name="5 Rectángulo"/>
          <p:cNvSpPr>
            <a:spLocks noChangeArrowheads="1"/>
          </p:cNvSpPr>
          <p:nvPr/>
        </p:nvSpPr>
        <p:spPr bwMode="auto">
          <a:xfrm>
            <a:off x="4841875" y="3089275"/>
            <a:ext cx="349726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MX" sz="1400">
                <a:cs typeface="Arial" charset="0"/>
              </a:rPr>
              <a:t>Por tal motivo la reforma prevé que sólo corresponde al Congreso de la Unión, a través de la Cámara de Diputados y de la de Senadores, hacer leyes que regulen este tema.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583598" y="245299"/>
            <a:ext cx="372616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8.- Dotar al Congreso de la Unión 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facultades exclusivas para legislar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sobre delincuencia organizada.</a:t>
            </a:r>
          </a:p>
        </p:txBody>
      </p:sp>
    </p:spTree>
    <p:extLst>
      <p:ext uri="{BB962C8B-B14F-4D97-AF65-F5344CB8AC3E}">
        <p14:creationId xmlns:p14="http://schemas.microsoft.com/office/powerpoint/2010/main" val="4085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95736" y="3326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9.-  Aplicar   bienes   de   la delincuencia organizada a favor del Estado.</a:t>
            </a:r>
          </a:p>
        </p:txBody>
      </p:sp>
      <p:sp>
        <p:nvSpPr>
          <p:cNvPr id="12291" name="2 Rectángulo"/>
          <p:cNvSpPr>
            <a:spLocks noChangeArrowheads="1"/>
          </p:cNvSpPr>
          <p:nvPr/>
        </p:nvSpPr>
        <p:spPr bwMode="auto">
          <a:xfrm>
            <a:off x="954088" y="1341438"/>
            <a:ext cx="705643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MX" sz="1400">
                <a:cs typeface="Arial" charset="0"/>
              </a:rPr>
              <a:t>Con la reforma realizada, a través de un nuevo procedimiento, el juez podrá resolver</a:t>
            </a:r>
          </a:p>
          <a:p>
            <a:pPr algn="just"/>
            <a:r>
              <a:rPr lang="es-MX" sz="1400">
                <a:cs typeface="Arial" charset="0"/>
              </a:rPr>
              <a:t>que los bienes económicos que hayan sido instrumento, objeto o producto de la delincuencia organizada estén a nombre de quien estén pasen a ser propiedad del</a:t>
            </a:r>
          </a:p>
          <a:p>
            <a:pPr algn="just"/>
            <a:r>
              <a:rPr lang="es-MX" sz="1400">
                <a:cs typeface="Arial" charset="0"/>
              </a:rPr>
              <a:t>Estado y sean utilizados para financiar la lucha contra el crimen y en servicios médicos</a:t>
            </a:r>
          </a:p>
          <a:p>
            <a:pPr algn="just"/>
            <a:r>
              <a:rPr lang="es-MX" sz="1400">
                <a:cs typeface="Arial" charset="0"/>
              </a:rPr>
              <a:t>y sociales.</a:t>
            </a:r>
          </a:p>
        </p:txBody>
      </p:sp>
      <p:pic>
        <p:nvPicPr>
          <p:cNvPr id="12292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276475"/>
            <a:ext cx="52387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49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1944688"/>
            <a:ext cx="6884987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75656" y="280161"/>
            <a:ext cx="669674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10.- Fortalecer la investigación del delito a cargo de la policía, bajo la conducción jurídica del Ministerio Público.</a:t>
            </a:r>
          </a:p>
        </p:txBody>
      </p:sp>
      <p:sp>
        <p:nvSpPr>
          <p:cNvPr id="13316" name="2 Rectángulo"/>
          <p:cNvSpPr>
            <a:spLocks noChangeArrowheads="1"/>
          </p:cNvSpPr>
          <p:nvPr/>
        </p:nvSpPr>
        <p:spPr bwMode="auto">
          <a:xfrm>
            <a:off x="2620963" y="1374775"/>
            <a:ext cx="37798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MX" sz="1400">
                <a:cs typeface="Arial" charset="0"/>
              </a:rPr>
              <a:t>Hasta ahora, la investigación de los delitos se encontraba a cargo del Ministerio Público, que tiene bajo su mando a la policía. </a:t>
            </a:r>
          </a:p>
        </p:txBody>
      </p:sp>
      <p:sp>
        <p:nvSpPr>
          <p:cNvPr id="13317" name="3 Rectángulo"/>
          <p:cNvSpPr>
            <a:spLocks noChangeArrowheads="1"/>
          </p:cNvSpPr>
          <p:nvPr/>
        </p:nvSpPr>
        <p:spPr bwMode="auto">
          <a:xfrm>
            <a:off x="2286000" y="5373688"/>
            <a:ext cx="4572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MX" sz="1400">
                <a:cs typeface="Arial" charset="0"/>
              </a:rPr>
              <a:t>Esto provocaba problemas de coordinación entre ambos y propiciaba que el Ministerio Público no atendiera adecuadamente su principal función que es encabezar la persecución de los delitos ante los tribunales.</a:t>
            </a:r>
          </a:p>
        </p:txBody>
      </p:sp>
    </p:spTree>
    <p:extLst>
      <p:ext uri="{BB962C8B-B14F-4D97-AF65-F5344CB8AC3E}">
        <p14:creationId xmlns:p14="http://schemas.microsoft.com/office/powerpoint/2010/main" val="30885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271588"/>
            <a:ext cx="6265863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771800" y="188640"/>
            <a:ext cx="36004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11.- Restringir la prisión preventiva y los beneficios preliberacionales.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4340" name="2 Rectángulo"/>
          <p:cNvSpPr>
            <a:spLocks noChangeArrowheads="1"/>
          </p:cNvSpPr>
          <p:nvPr/>
        </p:nvSpPr>
        <p:spPr bwMode="auto">
          <a:xfrm>
            <a:off x="485775" y="2136775"/>
            <a:ext cx="24304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MX" sz="1400">
                <a:cs typeface="Arial" charset="0"/>
              </a:rPr>
              <a:t>Sólo se impondrá la prisión preventiva cuando otras medidas no sean suficientes   para   garantizar   la presencia del imputado, el adecuado desarrollo de la investigación o la protección de la víctima, y no podrá exceder del tiempo que la ley fije como pena del delito por el cual se está procesando al imputado.</a:t>
            </a:r>
          </a:p>
        </p:txBody>
      </p:sp>
    </p:spTree>
    <p:extLst>
      <p:ext uri="{BB962C8B-B14F-4D97-AF65-F5344CB8AC3E}">
        <p14:creationId xmlns:p14="http://schemas.microsoft.com/office/powerpoint/2010/main" val="16311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620688"/>
            <a:ext cx="82086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Tema: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«El Juicio Oral en el nuevo Sistema de Justicia Penal»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Resumen</a:t>
            </a:r>
          </a:p>
          <a:p>
            <a:pPr algn="just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Actualmente 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en México estamos viviendo un momento de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reforma al Sistema de Justicia Penal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,  situación en la que se encuentra inmerso el Estado de Hidalgo, este proceso se sustenta en el nuevo texto constitucional e introduce importantes cambios en distintos ámbitos de la persecución y el enjuiciamiento penal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. Por esta razón es necesario insertar a los alumnos en las formas, formalidades y modos de enjuiciamiento que el nuevo sistema establece, en este caso el Juicio Oral. </a:t>
            </a: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48442" y="404664"/>
            <a:ext cx="3986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12.- Fortalecer la prevención del delito.</a:t>
            </a:r>
          </a:p>
        </p:txBody>
      </p:sp>
      <p:sp>
        <p:nvSpPr>
          <p:cNvPr id="15363" name="2 Rectángulo"/>
          <p:cNvSpPr>
            <a:spLocks noChangeArrowheads="1"/>
          </p:cNvSpPr>
          <p:nvPr/>
        </p:nvSpPr>
        <p:spPr bwMode="auto">
          <a:xfrm>
            <a:off x="2063750" y="4868863"/>
            <a:ext cx="457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MX" sz="1400">
                <a:cs typeface="Arial" charset="0"/>
              </a:rPr>
              <a:t>Por primera vez, se eleva a rango constitucional la prevención del delito, al establecer que esta es una función que corresponde a la Federación, los Estados y Municipios, que tendrán la obligación de generar políticas públicas que permitan la disminución de los delitos con el apoyo de la comunidad, la cual deberá evaluarlas.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5696" y="1317645"/>
            <a:ext cx="5324375" cy="35285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622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8" y="1140649"/>
            <a:ext cx="6336704" cy="466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Rectángulo"/>
          <p:cNvSpPr/>
          <p:nvPr/>
        </p:nvSpPr>
        <p:spPr>
          <a:xfrm>
            <a:off x="2286000" y="47667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13.- Fortalecer el Sistema Nacional de Seguridad Pública.</a:t>
            </a:r>
          </a:p>
        </p:txBody>
      </p:sp>
      <p:sp>
        <p:nvSpPr>
          <p:cNvPr id="16388" name="2 Rectángulo"/>
          <p:cNvSpPr>
            <a:spLocks noChangeArrowheads="1"/>
          </p:cNvSpPr>
          <p:nvPr/>
        </p:nvSpPr>
        <p:spPr bwMode="auto">
          <a:xfrm>
            <a:off x="5867400" y="2133600"/>
            <a:ext cx="236855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MX" sz="1400">
                <a:cs typeface="Arial" charset="0"/>
              </a:rPr>
              <a:t>Para el adecuado desarrollo de las políticas de prevención de los delitos y para elevar la capacidad de investigación y persecución de los mismos, y así estar a la altura de las exigencias constitucionales, se fortalece el Sistema Nacional de Seguridad Pública.</a:t>
            </a:r>
          </a:p>
        </p:txBody>
      </p:sp>
    </p:spTree>
    <p:extLst>
      <p:ext uri="{BB962C8B-B14F-4D97-AF65-F5344CB8AC3E}">
        <p14:creationId xmlns:p14="http://schemas.microsoft.com/office/powerpoint/2010/main" val="28467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4375"/>
            <a:ext cx="67691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123728" y="40466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14.- Implementar gradualmente las reformas.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7412" name="2 Rectángulo"/>
          <p:cNvSpPr>
            <a:spLocks noChangeArrowheads="1"/>
          </p:cNvSpPr>
          <p:nvPr/>
        </p:nvSpPr>
        <p:spPr bwMode="auto">
          <a:xfrm>
            <a:off x="2124075" y="1196975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MX" sz="1400">
                <a:cs typeface="Arial" charset="0"/>
              </a:rPr>
              <a:t>Consciente de las dificultades que entraña la implementación del nuevo modelo de justicia penal de corte acusatorio, el Congreso de la Unión ha establecido que este sistema deberá concluirse y ejecutarse en un plazo que no exceda de ocho años.</a:t>
            </a:r>
          </a:p>
        </p:txBody>
      </p:sp>
    </p:spTree>
    <p:extLst>
      <p:ext uri="{BB962C8B-B14F-4D97-AF65-F5344CB8AC3E}">
        <p14:creationId xmlns:p14="http://schemas.microsoft.com/office/powerpoint/2010/main" val="12301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281365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AUDIENCIA DE JUICIO ORAL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92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" y="1915375"/>
            <a:ext cx="2439863" cy="3810000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1243773" y="1052736"/>
            <a:ext cx="3312368" cy="1571084"/>
          </a:xfrm>
          <a:prstGeom prst="wedgeEllipseCallout">
            <a:avLst>
              <a:gd name="adj1" fmla="val -45511"/>
              <a:gd name="adj2" fmla="val 7372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/>
              <a:t>H</a:t>
            </a:r>
            <a:r>
              <a:rPr lang="es-MX" sz="2000" dirty="0" smtClean="0"/>
              <a:t>ola Fito!!!! hoy que vamos a presentar?</a:t>
            </a:r>
            <a:endParaRPr lang="es-MX" sz="20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975635"/>
            <a:ext cx="2392288" cy="3335951"/>
          </a:xfrm>
          <a:prstGeom prst="rect">
            <a:avLst/>
          </a:prstGeom>
        </p:spPr>
      </p:pic>
      <p:sp>
        <p:nvSpPr>
          <p:cNvPr id="7" name="6 Llamada rectangular"/>
          <p:cNvSpPr/>
          <p:nvPr/>
        </p:nvSpPr>
        <p:spPr>
          <a:xfrm flipH="1">
            <a:off x="4211960" y="2204864"/>
            <a:ext cx="3275856" cy="1906755"/>
          </a:xfrm>
          <a:prstGeom prst="wedgeRectCallout">
            <a:avLst>
              <a:gd name="adj1" fmla="val -58051"/>
              <a:gd name="adj2" fmla="val 588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H</a:t>
            </a:r>
            <a:r>
              <a:rPr lang="es-MX" dirty="0" smtClean="0"/>
              <a:t>ola Pepe, hoy vamos a presentar la audiencia de Juico </a:t>
            </a:r>
            <a:r>
              <a:rPr lang="es-MX" dirty="0"/>
              <a:t>O</a:t>
            </a:r>
            <a:r>
              <a:rPr lang="es-MX" dirty="0" smtClean="0"/>
              <a:t>ral en el</a:t>
            </a:r>
          </a:p>
          <a:p>
            <a:pPr algn="ctr"/>
            <a:r>
              <a:rPr lang="es-MX" dirty="0" smtClean="0"/>
              <a:t>nuevo s</a:t>
            </a:r>
          </a:p>
          <a:p>
            <a:pPr algn="ctr"/>
            <a:r>
              <a:rPr lang="es-MX" dirty="0"/>
              <a:t>S</a:t>
            </a:r>
            <a:r>
              <a:rPr lang="es-MX" dirty="0" smtClean="0"/>
              <a:t>istema de Justicia mexicana, vamos a ver todos los pasos   a continuación</a:t>
            </a:r>
            <a:endParaRPr lang="es-MX" dirty="0"/>
          </a:p>
        </p:txBody>
      </p:sp>
      <p:pic>
        <p:nvPicPr>
          <p:cNvPr id="8" name="Presentacio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02360" y="35612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3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2439863" cy="3810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140968"/>
            <a:ext cx="2392288" cy="3335951"/>
          </a:xfrm>
          <a:prstGeom prst="rect">
            <a:avLst/>
          </a:prstGeom>
        </p:spPr>
      </p:pic>
      <p:sp>
        <p:nvSpPr>
          <p:cNvPr id="6" name="5 Llamada ovalada"/>
          <p:cNvSpPr/>
          <p:nvPr/>
        </p:nvSpPr>
        <p:spPr>
          <a:xfrm>
            <a:off x="1763688" y="721282"/>
            <a:ext cx="3456384" cy="1762088"/>
          </a:xfrm>
          <a:prstGeom prst="wedgeEllipseCallout">
            <a:avLst>
              <a:gd name="adj1" fmla="val -58281"/>
              <a:gd name="adj2" fmla="val 635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/>
              <a:t>L</a:t>
            </a:r>
            <a:r>
              <a:rPr lang="es-MX" sz="2000" dirty="0" smtClean="0"/>
              <a:t>o primero es la apertura de la audiencia</a:t>
            </a:r>
            <a:endParaRPr lang="es-MX" sz="2000" dirty="0"/>
          </a:p>
        </p:txBody>
      </p:sp>
      <p:sp>
        <p:nvSpPr>
          <p:cNvPr id="7" name="6 Llamada rectangular"/>
          <p:cNvSpPr/>
          <p:nvPr/>
        </p:nvSpPr>
        <p:spPr>
          <a:xfrm flipH="1">
            <a:off x="3779912" y="2237656"/>
            <a:ext cx="3527865" cy="2160240"/>
          </a:xfrm>
          <a:prstGeom prst="wedgeRectCallout">
            <a:avLst>
              <a:gd name="adj1" fmla="val -62175"/>
              <a:gd name="adj2" fmla="val 479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Empezaremos</a:t>
            </a:r>
          </a:p>
          <a:p>
            <a:pPr algn="ctr"/>
            <a:r>
              <a:rPr lang="es-MX" sz="2000" dirty="0" smtClean="0"/>
              <a:t>con la apertura de la audiencia, y después con los siguientes pasos:</a:t>
            </a:r>
            <a:endParaRPr lang="es-MX" sz="2000" dirty="0"/>
          </a:p>
        </p:txBody>
      </p:sp>
      <p:pic>
        <p:nvPicPr>
          <p:cNvPr id="8" name="Segunda diapositiv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95936" y="45887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es-MX" dirty="0" smtClean="0"/>
              <a:t>APERTURA DE LA AUDIENCIA</a:t>
            </a:r>
            <a:endParaRPr lang="es-MX" dirty="0"/>
          </a:p>
        </p:txBody>
      </p:sp>
      <p:grpSp>
        <p:nvGrpSpPr>
          <p:cNvPr id="11" name="10 Grupo"/>
          <p:cNvGrpSpPr/>
          <p:nvPr/>
        </p:nvGrpSpPr>
        <p:grpSpPr>
          <a:xfrm>
            <a:off x="1123283" y="1085852"/>
            <a:ext cx="5025008" cy="1561751"/>
            <a:chOff x="1123283" y="1085852"/>
            <a:chExt cx="5025008" cy="1561751"/>
          </a:xfrm>
        </p:grpSpPr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509" y="1085852"/>
              <a:ext cx="1428750" cy="1380554"/>
            </a:xfrm>
            <a:prstGeom prst="rect">
              <a:avLst/>
            </a:prstGeom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283" y="1085852"/>
              <a:ext cx="1522859" cy="1522859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892" y="1124744"/>
              <a:ext cx="2073399" cy="1522859"/>
            </a:xfrm>
            <a:prstGeom prst="rect">
              <a:avLst/>
            </a:prstGeom>
          </p:spPr>
        </p:pic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17032"/>
            <a:ext cx="2473821" cy="225779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912" y="3933056"/>
            <a:ext cx="1371600" cy="181927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1786" y="1390187"/>
            <a:ext cx="1249493" cy="2152437"/>
          </a:xfrm>
          <a:prstGeom prst="rect">
            <a:avLst/>
          </a:prstGeom>
        </p:spPr>
      </p:pic>
      <p:pic>
        <p:nvPicPr>
          <p:cNvPr id="10" name="Apertura 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5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INCIDENTES EN LA AUDIENCIA DE</a:t>
            </a:r>
            <a:br>
              <a:rPr lang="es-MX" dirty="0" smtClean="0"/>
            </a:br>
            <a:r>
              <a:rPr lang="es-MX" dirty="0" smtClean="0"/>
              <a:t>JUICIO ORAL</a:t>
            </a:r>
            <a:endParaRPr lang="es-MX" dirty="0"/>
          </a:p>
        </p:txBody>
      </p:sp>
      <p:grpSp>
        <p:nvGrpSpPr>
          <p:cNvPr id="4" name="3 Grupo"/>
          <p:cNvGrpSpPr/>
          <p:nvPr/>
        </p:nvGrpSpPr>
        <p:grpSpPr>
          <a:xfrm>
            <a:off x="1123283" y="1847281"/>
            <a:ext cx="5025008" cy="1561751"/>
            <a:chOff x="1123283" y="1085852"/>
            <a:chExt cx="5025008" cy="1561751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509" y="1085852"/>
              <a:ext cx="1428750" cy="1380554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283" y="1085852"/>
              <a:ext cx="1522859" cy="1522859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892" y="1124744"/>
              <a:ext cx="2073399" cy="1522859"/>
            </a:xfrm>
            <a:prstGeom prst="rect">
              <a:avLst/>
            </a:prstGeom>
          </p:spPr>
        </p:pic>
      </p:grpSp>
      <p:pic>
        <p:nvPicPr>
          <p:cNvPr id="8" name="Incidente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21088"/>
            <a:ext cx="2160240" cy="216024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75" y="3933056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DIVISIÓN DE LA AUDIENCIA</a:t>
            </a:r>
            <a:endParaRPr lang="es-MX" dirty="0"/>
          </a:p>
        </p:txBody>
      </p:sp>
      <p:grpSp>
        <p:nvGrpSpPr>
          <p:cNvPr id="4" name="3 Grupo"/>
          <p:cNvGrpSpPr/>
          <p:nvPr/>
        </p:nvGrpSpPr>
        <p:grpSpPr>
          <a:xfrm>
            <a:off x="2307184" y="1580406"/>
            <a:ext cx="5025008" cy="1561751"/>
            <a:chOff x="1123283" y="1085852"/>
            <a:chExt cx="5025008" cy="1561751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509" y="1085852"/>
              <a:ext cx="1428750" cy="1380554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283" y="1085852"/>
              <a:ext cx="1522859" cy="1522859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892" y="1124744"/>
              <a:ext cx="2073399" cy="1522859"/>
            </a:xfrm>
            <a:prstGeom prst="rect">
              <a:avLst/>
            </a:prstGeom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84" y="4365103"/>
            <a:ext cx="1371600" cy="1819275"/>
          </a:xfrm>
          <a:prstGeom prst="rect">
            <a:avLst/>
          </a:prstGeom>
        </p:spPr>
      </p:pic>
      <p:sp>
        <p:nvSpPr>
          <p:cNvPr id="9" name="8 Llamada rectangular"/>
          <p:cNvSpPr/>
          <p:nvPr/>
        </p:nvSpPr>
        <p:spPr>
          <a:xfrm>
            <a:off x="3080871" y="3429000"/>
            <a:ext cx="6120680" cy="2232248"/>
          </a:xfrm>
          <a:prstGeom prst="wedgeRectCallout">
            <a:avLst>
              <a:gd name="adj1" fmla="val -73833"/>
              <a:gd name="adj2" fmla="val 706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son varios hechos punibles los ejecutados por el imputado, su señoría</a:t>
            </a:r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89" y="4005064"/>
            <a:ext cx="1836204" cy="1485546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33056"/>
            <a:ext cx="2793479" cy="1629562"/>
          </a:xfrm>
          <a:prstGeom prst="rect">
            <a:avLst/>
          </a:prstGeom>
        </p:spPr>
      </p:pic>
      <p:pic>
        <p:nvPicPr>
          <p:cNvPr id="13" name="Divisio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873873" y="5661248"/>
            <a:ext cx="138492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7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RECLASIFICACIÓN JURÍDICA Y CORRECCIÓN DE ERRORES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84" y="3140968"/>
            <a:ext cx="1836216" cy="244827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021" y="1955150"/>
            <a:ext cx="2145407" cy="185935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2710042"/>
            <a:ext cx="1990761" cy="199076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933056"/>
            <a:ext cx="1244724" cy="1244724"/>
          </a:xfrm>
          <a:prstGeom prst="rect">
            <a:avLst/>
          </a:prstGeom>
        </p:spPr>
      </p:pic>
      <p:pic>
        <p:nvPicPr>
          <p:cNvPr id="8" name="Recla y err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13744" y="52844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6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908720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Arial" pitchFamily="34" charset="0"/>
                <a:cs typeface="Arial" pitchFamily="34" charset="0"/>
              </a:rPr>
              <a:t>PALABRAS CLAVE:</a:t>
            </a:r>
          </a:p>
          <a:p>
            <a:endParaRPr lang="es-MX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Sistema de Justicia Penal, Juicio Oral, víctima, mecanismos alternativos, juez de control, procedimiento abreviado, inculpado, apertura de la audiencia, alegato inicial, alegato de clausura.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202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ALEGATOS DE APERTURA Y PRUEBAS</a:t>
            </a:r>
            <a:endParaRPr lang="es-MX" dirty="0"/>
          </a:p>
        </p:txBody>
      </p:sp>
      <p:grpSp>
        <p:nvGrpSpPr>
          <p:cNvPr id="4" name="3 Grupo"/>
          <p:cNvGrpSpPr/>
          <p:nvPr/>
        </p:nvGrpSpPr>
        <p:grpSpPr>
          <a:xfrm>
            <a:off x="546819" y="1598540"/>
            <a:ext cx="5025008" cy="1561751"/>
            <a:chOff x="1123283" y="1085852"/>
            <a:chExt cx="5025008" cy="1561751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509" y="1085852"/>
              <a:ext cx="1428750" cy="1380554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283" y="1085852"/>
              <a:ext cx="1522859" cy="1522859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892" y="1124744"/>
              <a:ext cx="2073399" cy="1522859"/>
            </a:xfrm>
            <a:prstGeom prst="rect">
              <a:avLst/>
            </a:prstGeom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24" y="3455465"/>
            <a:ext cx="1371600" cy="181927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8184" y="3169744"/>
            <a:ext cx="1925714" cy="2257797"/>
          </a:xfrm>
          <a:prstGeom prst="rect">
            <a:avLst/>
          </a:prstGeom>
        </p:spPr>
      </p:pic>
      <p:sp>
        <p:nvSpPr>
          <p:cNvPr id="11" name="10 Elipse"/>
          <p:cNvSpPr/>
          <p:nvPr/>
        </p:nvSpPr>
        <p:spPr>
          <a:xfrm>
            <a:off x="731424" y="5589240"/>
            <a:ext cx="456200" cy="6480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/>
              <a:t>1</a:t>
            </a:r>
            <a:endParaRPr lang="es-MX" sz="3200" b="1" dirty="0"/>
          </a:p>
        </p:txBody>
      </p:sp>
      <p:sp>
        <p:nvSpPr>
          <p:cNvPr id="12" name="11 Elipse"/>
          <p:cNvSpPr/>
          <p:nvPr/>
        </p:nvSpPr>
        <p:spPr>
          <a:xfrm>
            <a:off x="7128284" y="5589240"/>
            <a:ext cx="504056" cy="6480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2</a:t>
            </a:r>
            <a:endParaRPr lang="es-MX" sz="2400" b="1" dirty="0"/>
          </a:p>
        </p:txBody>
      </p:sp>
      <p:sp>
        <p:nvSpPr>
          <p:cNvPr id="13" name="12 Pergamino vertical"/>
          <p:cNvSpPr/>
          <p:nvPr/>
        </p:nvSpPr>
        <p:spPr>
          <a:xfrm>
            <a:off x="2030367" y="3606834"/>
            <a:ext cx="2051359" cy="1836204"/>
          </a:xfrm>
          <a:prstGeom prst="verticalScroll">
            <a:avLst>
              <a:gd name="adj" fmla="val 160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/>
              <a:t>1.- DOCUMENTAL</a:t>
            </a:r>
          </a:p>
          <a:p>
            <a:r>
              <a:rPr lang="es-MX" sz="1200" dirty="0" smtClean="0"/>
              <a:t>2.- TESTIMONIAL</a:t>
            </a:r>
          </a:p>
          <a:p>
            <a:r>
              <a:rPr lang="es-MX" sz="1200" dirty="0" smtClean="0"/>
              <a:t>3.- PERICIAL</a:t>
            </a:r>
            <a:endParaRPr lang="es-MX" sz="1200" dirty="0"/>
          </a:p>
        </p:txBody>
      </p:sp>
      <p:sp>
        <p:nvSpPr>
          <p:cNvPr id="14" name="13 Pergamino vertical"/>
          <p:cNvSpPr/>
          <p:nvPr/>
        </p:nvSpPr>
        <p:spPr>
          <a:xfrm flipH="1">
            <a:off x="4306321" y="3566423"/>
            <a:ext cx="1944216" cy="1836204"/>
          </a:xfrm>
          <a:prstGeom prst="verticalScroll">
            <a:avLst>
              <a:gd name="adj" fmla="val 160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/>
              <a:t>1.- PERICIAL</a:t>
            </a:r>
          </a:p>
          <a:p>
            <a:r>
              <a:rPr lang="es-MX" sz="1200" dirty="0" smtClean="0"/>
              <a:t>2.- DOCUMENTAL</a:t>
            </a:r>
          </a:p>
          <a:p>
            <a:r>
              <a:rPr lang="es-MX" sz="1200" dirty="0" smtClean="0"/>
              <a:t>3.-TESTIMONIAL</a:t>
            </a:r>
            <a:endParaRPr lang="es-MX" sz="1200" dirty="0"/>
          </a:p>
        </p:txBody>
      </p:sp>
      <p:pic>
        <p:nvPicPr>
          <p:cNvPr id="15" name="Alegatos y orde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28284" y="15985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6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DEFENSA Y DECLARACIÓN DEL IMPUTADO</a:t>
            </a:r>
            <a:endParaRPr lang="es-MX" dirty="0"/>
          </a:p>
        </p:txBody>
      </p:sp>
      <p:grpSp>
        <p:nvGrpSpPr>
          <p:cNvPr id="4" name="3 Grupo"/>
          <p:cNvGrpSpPr/>
          <p:nvPr/>
        </p:nvGrpSpPr>
        <p:grpSpPr>
          <a:xfrm>
            <a:off x="546819" y="1598540"/>
            <a:ext cx="5025008" cy="1561751"/>
            <a:chOff x="1123283" y="1085852"/>
            <a:chExt cx="5025008" cy="1561751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509" y="1085852"/>
              <a:ext cx="1428750" cy="1380554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283" y="1085852"/>
              <a:ext cx="1522859" cy="1522859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892" y="1124744"/>
              <a:ext cx="2073399" cy="1522859"/>
            </a:xfrm>
            <a:prstGeom prst="rect">
              <a:avLst/>
            </a:prstGeom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8184" y="3169744"/>
            <a:ext cx="1925714" cy="2257797"/>
          </a:xfrm>
          <a:prstGeom prst="rect">
            <a:avLst/>
          </a:prstGeom>
        </p:spPr>
      </p:pic>
      <p:sp>
        <p:nvSpPr>
          <p:cNvPr id="9" name="8 Flecha abajo"/>
          <p:cNvSpPr/>
          <p:nvPr/>
        </p:nvSpPr>
        <p:spPr>
          <a:xfrm>
            <a:off x="2479388" y="3456412"/>
            <a:ext cx="576064" cy="86409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1651296" y="4581128"/>
            <a:ext cx="2232248" cy="13681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realizar preguntas al imputado</a:t>
            </a:r>
            <a:endParaRPr lang="es-MX" dirty="0"/>
          </a:p>
        </p:txBody>
      </p:sp>
      <p:pic>
        <p:nvPicPr>
          <p:cNvPr id="11" name="Imputad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35127" y="3121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7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PERITOS Y TESTIGOS</a:t>
            </a:r>
            <a:endParaRPr lang="es-MX" dirty="0"/>
          </a:p>
        </p:txBody>
      </p:sp>
      <p:grpSp>
        <p:nvGrpSpPr>
          <p:cNvPr id="4" name="3 Grupo"/>
          <p:cNvGrpSpPr/>
          <p:nvPr/>
        </p:nvGrpSpPr>
        <p:grpSpPr>
          <a:xfrm>
            <a:off x="2845468" y="1326744"/>
            <a:ext cx="5025008" cy="1561751"/>
            <a:chOff x="1123283" y="1085852"/>
            <a:chExt cx="5025008" cy="1561751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509" y="1085852"/>
              <a:ext cx="1428750" cy="1380554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283" y="1085852"/>
              <a:ext cx="1522859" cy="1522859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892" y="1124744"/>
              <a:ext cx="2073399" cy="1522859"/>
            </a:xfrm>
            <a:prstGeom prst="rect">
              <a:avLst/>
            </a:prstGeom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3463" y="3032510"/>
            <a:ext cx="1375497" cy="154369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7" y="2127065"/>
            <a:ext cx="1810891" cy="18108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312195"/>
            <a:ext cx="1774183" cy="1974091"/>
          </a:xfrm>
          <a:prstGeom prst="rect">
            <a:avLst/>
          </a:prstGeom>
        </p:spPr>
      </p:pic>
      <p:pic>
        <p:nvPicPr>
          <p:cNvPr id="11" name="Perito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7077" y="4869160"/>
            <a:ext cx="1376386" cy="173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9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PRUEBAS SUPERVINIENTES</a:t>
            </a:r>
            <a:endParaRPr lang="es-MX" dirty="0"/>
          </a:p>
        </p:txBody>
      </p:sp>
      <p:grpSp>
        <p:nvGrpSpPr>
          <p:cNvPr id="4" name="3 Grupo"/>
          <p:cNvGrpSpPr/>
          <p:nvPr/>
        </p:nvGrpSpPr>
        <p:grpSpPr>
          <a:xfrm>
            <a:off x="2123728" y="1700808"/>
            <a:ext cx="5025008" cy="1561751"/>
            <a:chOff x="1123283" y="1085852"/>
            <a:chExt cx="5025008" cy="1561751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509" y="1085852"/>
              <a:ext cx="1428750" cy="1380554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283" y="1085852"/>
              <a:ext cx="1522859" cy="1522859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892" y="1124744"/>
              <a:ext cx="2073399" cy="1522859"/>
            </a:xfrm>
            <a:prstGeom prst="rect">
              <a:avLst/>
            </a:prstGeom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50" y="3861048"/>
            <a:ext cx="1836204" cy="1485546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4067944" y="4473100"/>
            <a:ext cx="1007393" cy="1440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4067944" y="4846570"/>
            <a:ext cx="1007393" cy="1440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877996"/>
            <a:ext cx="1728192" cy="1728192"/>
          </a:xfrm>
          <a:prstGeom prst="rect">
            <a:avLst/>
          </a:prstGeom>
        </p:spPr>
      </p:pic>
      <p:pic>
        <p:nvPicPr>
          <p:cNvPr id="14" name="Pruebs superv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dirty="0" smtClean="0"/>
              <a:t>CONSTITUCIÓN DEL TRIBUNAL EN LUGAR DISTINTO DE LA SALA DE AUDIENCIAS</a:t>
            </a:r>
            <a:endParaRPr lang="es-MX" sz="3200" dirty="0"/>
          </a:p>
        </p:txBody>
      </p:sp>
      <p:grpSp>
        <p:nvGrpSpPr>
          <p:cNvPr id="4" name="3 Grupo"/>
          <p:cNvGrpSpPr/>
          <p:nvPr/>
        </p:nvGrpSpPr>
        <p:grpSpPr>
          <a:xfrm>
            <a:off x="3347864" y="1976483"/>
            <a:ext cx="5025008" cy="1561751"/>
            <a:chOff x="1123283" y="1085852"/>
            <a:chExt cx="5025008" cy="1561751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509" y="1085852"/>
              <a:ext cx="1428750" cy="1380554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283" y="1085852"/>
              <a:ext cx="1522859" cy="1522859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892" y="1124744"/>
              <a:ext cx="2073399" cy="1522859"/>
            </a:xfrm>
            <a:prstGeom prst="rect">
              <a:avLst/>
            </a:prstGeom>
          </p:spPr>
        </p:pic>
      </p:grpSp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509120"/>
            <a:ext cx="3712071" cy="1600200"/>
          </a:xfrm>
          <a:prstGeom prst="rect">
            <a:avLst/>
          </a:prstGeom>
        </p:spPr>
      </p:pic>
      <p:sp>
        <p:nvSpPr>
          <p:cNvPr id="9" name="8 Flecha curvada hacia la derecha"/>
          <p:cNvSpPr/>
          <p:nvPr/>
        </p:nvSpPr>
        <p:spPr>
          <a:xfrm>
            <a:off x="379297" y="3579217"/>
            <a:ext cx="2951609" cy="1859806"/>
          </a:xfrm>
          <a:prstGeom prst="curvedRightArrow">
            <a:avLst>
              <a:gd name="adj1" fmla="val 12278"/>
              <a:gd name="adj2" fmla="val 18294"/>
              <a:gd name="adj3" fmla="val 25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12" name="Cons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50301" y="1844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2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00808"/>
            <a:ext cx="2304256" cy="3456383"/>
          </a:xfrm>
          <a:prstGeom prst="rect">
            <a:avLst/>
          </a:prstGeom>
        </p:spPr>
      </p:pic>
      <p:pic>
        <p:nvPicPr>
          <p:cNvPr id="6" name="Alegatos d cierr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52" y="1524000"/>
            <a:ext cx="243986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2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ALEGATOS DE CLAUSURA </a:t>
            </a:r>
            <a:br>
              <a:rPr lang="es-MX" dirty="0" smtClean="0"/>
            </a:br>
            <a:r>
              <a:rPr lang="es-MX" dirty="0" smtClean="0"/>
              <a:t>Y CIERRE DE LA AUDIENCIA</a:t>
            </a:r>
            <a:endParaRPr lang="es-MX" dirty="0"/>
          </a:p>
        </p:txBody>
      </p:sp>
      <p:grpSp>
        <p:nvGrpSpPr>
          <p:cNvPr id="4" name="3 Grupo"/>
          <p:cNvGrpSpPr/>
          <p:nvPr/>
        </p:nvGrpSpPr>
        <p:grpSpPr>
          <a:xfrm>
            <a:off x="2085746" y="2577237"/>
            <a:ext cx="5025008" cy="1561751"/>
            <a:chOff x="1123283" y="1085852"/>
            <a:chExt cx="5025008" cy="1561751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509" y="1085852"/>
              <a:ext cx="1428750" cy="1380554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283" y="1085852"/>
              <a:ext cx="1522859" cy="1522859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892" y="1124744"/>
              <a:ext cx="2073399" cy="1522859"/>
            </a:xfrm>
            <a:prstGeom prst="rect">
              <a:avLst/>
            </a:prstGeom>
          </p:spPr>
        </p:pic>
      </p:grpSp>
      <p:pic>
        <p:nvPicPr>
          <p:cNvPr id="9" name="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809174"/>
            <a:ext cx="1531927" cy="154369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4248" y="4171645"/>
            <a:ext cx="1793652" cy="218122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65" y="4652334"/>
            <a:ext cx="1238250" cy="1857375"/>
          </a:xfrm>
          <a:prstGeom prst="rect">
            <a:avLst/>
          </a:prstGeom>
        </p:spPr>
      </p:pic>
      <p:sp>
        <p:nvSpPr>
          <p:cNvPr id="12" name="11 Llamada ovalada"/>
          <p:cNvSpPr/>
          <p:nvPr/>
        </p:nvSpPr>
        <p:spPr>
          <a:xfrm flipH="1">
            <a:off x="1113638" y="1700808"/>
            <a:ext cx="2234226" cy="732672"/>
          </a:xfrm>
          <a:prstGeom prst="wedgeEllipseCallout">
            <a:avLst>
              <a:gd name="adj1" fmla="val -87427"/>
              <a:gd name="adj2" fmla="val 1180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CERRADA LA</a:t>
            </a:r>
          </a:p>
          <a:p>
            <a:pPr algn="ctr"/>
            <a:r>
              <a:rPr lang="es-MX" dirty="0" smtClean="0"/>
              <a:t>AUDIENCIA</a:t>
            </a:r>
            <a:endParaRPr lang="es-MX" dirty="0"/>
          </a:p>
        </p:txBody>
      </p:sp>
      <p:pic>
        <p:nvPicPr>
          <p:cNvPr id="13" name="Declarada l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21098" y="1628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1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829736"/>
            <a:ext cx="82809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REFERENCIAS BIBLIOGRAFICAS:</a:t>
            </a: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  <a:defRPr/>
            </a:pPr>
            <a:r>
              <a:rPr lang="es-MX" sz="2800" dirty="0"/>
              <a:t>INACIPE. Jornadas Iberoamericanas sobre Oralidad en el Proceso y Justicia </a:t>
            </a:r>
            <a:r>
              <a:rPr lang="es-MX" sz="2800" dirty="0" smtClean="0"/>
              <a:t>Penal Alternativa</a:t>
            </a:r>
            <a:r>
              <a:rPr lang="es-MX" sz="2800" dirty="0"/>
              <a:t>. Instituto Nacional de Ciencias Penales </a:t>
            </a:r>
          </a:p>
          <a:p>
            <a:pPr algn="just">
              <a:buFontTx/>
              <a:buNone/>
              <a:defRPr/>
            </a:pPr>
            <a:r>
              <a:rPr lang="es-MX" sz="2800" dirty="0"/>
              <a:t> 	</a:t>
            </a:r>
          </a:p>
          <a:p>
            <a:pPr algn="just">
              <a:buFontTx/>
              <a:buNone/>
              <a:defRPr/>
            </a:pPr>
            <a:r>
              <a:rPr lang="es-MX" sz="2800" dirty="0" smtClean="0"/>
              <a:t>Blanco </a:t>
            </a:r>
            <a:r>
              <a:rPr lang="es-MX" sz="2800" dirty="0"/>
              <a:t>Suárez Rafael; </a:t>
            </a:r>
            <a:r>
              <a:rPr lang="es-MX" sz="2800" dirty="0" err="1"/>
              <a:t>Decap</a:t>
            </a:r>
            <a:r>
              <a:rPr lang="es-MX" sz="2800" dirty="0"/>
              <a:t> Fernández, Mauricio; Moreno </a:t>
            </a:r>
            <a:r>
              <a:rPr lang="es-MX" sz="2800" dirty="0" err="1"/>
              <a:t>Holman</a:t>
            </a:r>
            <a:r>
              <a:rPr lang="es-MX" sz="2800" dirty="0"/>
              <a:t>, Fernando y Rojas Corral, Hugo.  Litigación estratégica en el nuevo proceso penal. Editorial: </a:t>
            </a:r>
            <a:r>
              <a:rPr lang="es-MX" sz="2800" dirty="0" err="1"/>
              <a:t>LexisNexis</a:t>
            </a:r>
            <a:r>
              <a:rPr lang="es-MX" sz="2800" dirty="0"/>
              <a:t> Edición: 1ª. </a:t>
            </a:r>
            <a:r>
              <a:rPr lang="es-MX" sz="2800" dirty="0" smtClean="0"/>
              <a:t>2007</a:t>
            </a:r>
          </a:p>
          <a:p>
            <a:pPr>
              <a:buFontTx/>
              <a:buNone/>
            </a:pPr>
            <a:endParaRPr lang="es-MX" sz="2000" dirty="0" smtClean="0">
              <a:solidFill>
                <a:schemeClr val="bg2"/>
              </a:solidFill>
            </a:endParaRPr>
          </a:p>
          <a:p>
            <a:pPr>
              <a:buFontTx/>
              <a:buNone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Constitución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Política de los Estados Unidos Mexicanos 2011.</a:t>
            </a:r>
          </a:p>
          <a:p>
            <a:pPr>
              <a:buFontTx/>
              <a:buNone/>
            </a:pP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Código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Procesal Penal para el Estado de Hidalgo,2011.</a:t>
            </a:r>
          </a:p>
          <a:p>
            <a:pPr>
              <a:buFontTx/>
              <a:buNone/>
              <a:defRPr/>
            </a:pPr>
            <a:r>
              <a:rPr lang="es-MX" sz="2000" dirty="0" smtClean="0">
                <a:solidFill>
                  <a:schemeClr val="bg2"/>
                </a:solidFill>
              </a:rPr>
              <a:t/>
            </a:r>
            <a:br>
              <a:rPr lang="es-MX" sz="2000" dirty="0" smtClean="0">
                <a:solidFill>
                  <a:schemeClr val="bg2"/>
                </a:solidFill>
              </a:rPr>
            </a:br>
            <a:endParaRPr lang="es-MX" sz="2000" dirty="0" smtClean="0">
              <a:solidFill>
                <a:schemeClr val="bg2"/>
              </a:solidFill>
            </a:endParaRPr>
          </a:p>
          <a:p>
            <a:endParaRPr lang="es-MX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19582" y="116632"/>
            <a:ext cx="76328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latin typeface="Arial" pitchFamily="34" charset="0"/>
                <a:cs typeface="Arial" pitchFamily="34" charset="0"/>
              </a:rPr>
              <a:t>Objetivo general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alumno deberá identificar, conocer, e interpretar las etapas procesales que van desde el juicio hasta la ejecución de penas, así como los procedimientos especiales que conforman el procedimiento penal ordinario de manera oral y escrita, en el fuero común y en el orden federal para poder distinguir en la práctica jurídica los actos, formas y formalidades del proceso penal mexicano.</a:t>
            </a:r>
            <a:endParaRPr lang="es-MX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5" y="404664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>
                <a:latin typeface="Arial" pitchFamily="34" charset="0"/>
                <a:cs typeface="Arial" pitchFamily="34" charset="0"/>
              </a:rPr>
              <a:t>Nombre de la unidad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800" dirty="0">
                <a:latin typeface="Arial" pitchFamily="34" charset="0"/>
                <a:cs typeface="Arial" pitchFamily="34" charset="0"/>
              </a:rPr>
              <a:t>UNIDAD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I: El Juicio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de la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unidad:</a:t>
            </a:r>
          </a:p>
          <a:p>
            <a:pPr algn="just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dirty="0"/>
              <a:t>Los alumnos </a:t>
            </a:r>
            <a:r>
              <a:rPr lang="es-ES" sz="2800" dirty="0" smtClean="0"/>
              <a:t>identificaran los </a:t>
            </a:r>
            <a:r>
              <a:rPr lang="es-ES" sz="2800" dirty="0" smtClean="0"/>
              <a:t>conceptos </a:t>
            </a:r>
            <a:r>
              <a:rPr lang="es-ES" sz="2800" dirty="0" smtClean="0"/>
              <a:t>básicos,  elementos fundamentales  y </a:t>
            </a:r>
            <a:r>
              <a:rPr lang="es-ES" sz="2800" dirty="0" smtClean="0"/>
              <a:t>organización del </a:t>
            </a:r>
            <a:r>
              <a:rPr lang="es-ES" sz="2800" dirty="0" smtClean="0"/>
              <a:t>y  </a:t>
            </a:r>
            <a:r>
              <a:rPr lang="es-ES" sz="2800" dirty="0" smtClean="0"/>
              <a:t>Juicio </a:t>
            </a:r>
            <a:r>
              <a:rPr lang="es-ES" sz="2800" dirty="0" smtClean="0"/>
              <a:t>Oral en el nuevo Sistema de Justicia Penal Mexicano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01377" y="116632"/>
            <a:ext cx="8742623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Tema:</a:t>
            </a: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1.1 </a:t>
            </a:r>
            <a:r>
              <a:rPr lang="es-E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 Juicio Oral en el nuevo Sistema de Justicia Penal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Introducción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925830" indent="-925830" algn="just">
              <a:defRPr/>
            </a:pPr>
            <a:r>
              <a:rPr lang="es-ES" sz="2800" dirty="0" smtClean="0">
                <a:solidFill>
                  <a:schemeClr val="bg2"/>
                </a:solidFill>
              </a:rPr>
              <a:t>	</a:t>
            </a:r>
            <a:r>
              <a:rPr lang="es-ES" sz="2800" dirty="0" smtClean="0"/>
              <a:t>Derivado </a:t>
            </a:r>
            <a:r>
              <a:rPr lang="es-ES" sz="2800" dirty="0"/>
              <a:t>del proceso de reforma al Sistema de Justicia </a:t>
            </a:r>
            <a:r>
              <a:rPr lang="es-ES" sz="2800" dirty="0" smtClean="0"/>
              <a:t>Penal Mexicano, </a:t>
            </a:r>
            <a:r>
              <a:rPr lang="es-ES" sz="2800" dirty="0"/>
              <a:t>resulta necesario que en las instituciones de educación superior formadoras de profesionales de la abogacía, implementen </a:t>
            </a:r>
            <a:r>
              <a:rPr lang="es-ES" sz="2800" dirty="0" smtClean="0"/>
              <a:t>dentro de sus programas estas reformas, con actividades en </a:t>
            </a:r>
            <a:r>
              <a:rPr lang="es-ES" sz="2800" dirty="0"/>
              <a:t>las que los alumnos obtengan las herramientas suficientes en un entorno práctico para </a:t>
            </a:r>
            <a:r>
              <a:rPr lang="es-ES" sz="2800" dirty="0" smtClean="0"/>
              <a:t>d </a:t>
            </a:r>
            <a:r>
              <a:rPr lang="es-ES" sz="2800" dirty="0"/>
              <a:t>d</a:t>
            </a:r>
            <a:r>
              <a:rPr lang="es-ES" sz="2800" dirty="0" smtClean="0"/>
              <a:t>esarrollar las etapas procesales que el nuevo sistema prevé, en este caso, los principios y audiencia de juicio oral en cuanto a su procedimiento y formalidades.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36912"/>
            <a:ext cx="7772400" cy="1362075"/>
          </a:xfrm>
        </p:spPr>
        <p:txBody>
          <a:bodyPr/>
          <a:lstStyle/>
          <a:p>
            <a:pPr algn="ctr"/>
            <a:r>
              <a:rPr lang="es-MX" dirty="0" smtClean="0"/>
              <a:t>Principios del sistema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3245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5656" y="520468"/>
            <a:ext cx="6192688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1.- AMPLIAR LOS DERECHOS DE LA VÍCTIMA U OFENDIDO.</a:t>
            </a:r>
          </a:p>
        </p:txBody>
      </p:sp>
      <p:sp>
        <p:nvSpPr>
          <p:cNvPr id="3075" name="2 Rectángulo"/>
          <p:cNvSpPr>
            <a:spLocks noChangeArrowheads="1"/>
          </p:cNvSpPr>
          <p:nvPr/>
        </p:nvSpPr>
        <p:spPr bwMode="auto">
          <a:xfrm>
            <a:off x="323850" y="2492375"/>
            <a:ext cx="3384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MX" sz="1400">
                <a:cs typeface="Arial" charset="0"/>
              </a:rPr>
              <a:t>Si consideramos que los más afectados por la comisión de un delito son la víctima u ofendido, la necesidad de fortalecer sus derechos resulta apremiante.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73704" y="1196752"/>
            <a:ext cx="4515101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62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67744" y="260648"/>
            <a:ext cx="49447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2.- IMPLEMENTACIÓN DE LOS JUICIOS ORALES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95288" y="868363"/>
            <a:ext cx="4572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Hasta ahora, los procesos penales son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tardados, costosos y escritos. Con un modelo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de justicia penal de corte acusatorio, como el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que ahora se ha aprobado, se transparenta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la actuación de nuestras autoridades, ya que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los juicios serán orales.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7674" y="2060429"/>
            <a:ext cx="4664725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28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1314</Words>
  <Application>Microsoft Office PowerPoint</Application>
  <PresentationFormat>Presentación en pantalla (4:3)</PresentationFormat>
  <Paragraphs>128</Paragraphs>
  <Slides>37</Slides>
  <Notes>1</Notes>
  <HiddenSlides>0</HiddenSlides>
  <MMClips>13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Principios del sistema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APERTURA DE LA AUDIENCIA</vt:lpstr>
      <vt:lpstr>INCIDENTES EN LA AUDIENCIA DE JUICIO ORAL</vt:lpstr>
      <vt:lpstr>DIVISIÓN DE LA AUDIENCIA</vt:lpstr>
      <vt:lpstr>RECLASIFICACIÓN JURÍDICA Y CORRECCIÓN DE ERRORES</vt:lpstr>
      <vt:lpstr>ALEGATOS DE APERTURA Y PRUEBAS</vt:lpstr>
      <vt:lpstr>DEFENSA Y DECLARACIÓN DEL IMPUTADO</vt:lpstr>
      <vt:lpstr>PERITOS Y TESTIGOS</vt:lpstr>
      <vt:lpstr>PRUEBAS SUPERVINIENTES</vt:lpstr>
      <vt:lpstr>CONSTITUCIÓN DEL TRIBUNAL EN LUGAR DISTINTO DE LA SALA DE AUDIENCIAS</vt:lpstr>
      <vt:lpstr>Presentación de PowerPoint</vt:lpstr>
      <vt:lpstr>ALEGATOS DE CLAUSURA  Y CIERRE DE LA AUDIENCIA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</dc:creator>
  <cp:lastModifiedBy>acer</cp:lastModifiedBy>
  <cp:revision>39</cp:revision>
  <dcterms:created xsi:type="dcterms:W3CDTF">2012-08-07T16:35:15Z</dcterms:created>
  <dcterms:modified xsi:type="dcterms:W3CDTF">2014-03-24T20:30:43Z</dcterms:modified>
</cp:coreProperties>
</file>